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8" r:id="rId8"/>
    <p:sldId id="271" r:id="rId9"/>
    <p:sldId id="261" r:id="rId10"/>
    <p:sldId id="264" r:id="rId11"/>
    <p:sldId id="269" r:id="rId12"/>
    <p:sldId id="272" r:id="rId13"/>
    <p:sldId id="262" r:id="rId14"/>
    <p:sldId id="265" r:id="rId15"/>
    <p:sldId id="270" r:id="rId16"/>
    <p:sldId id="273" r:id="rId17"/>
    <p:sldId id="274" r:id="rId18"/>
    <p:sldId id="275" r:id="rId19"/>
    <p:sldId id="277"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1112A16-C393-4FDF-9050-4AD82CC251EB}"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112A16-C393-4FDF-9050-4AD82CC251E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112A16-C393-4FDF-9050-4AD82CC251E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112A16-C393-4FDF-9050-4AD82CC251E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112A16-C393-4FDF-9050-4AD82CC251EB}"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112A16-C393-4FDF-9050-4AD82CC251E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1112A16-C393-4FDF-9050-4AD82CC251E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1112A16-C393-4FDF-9050-4AD82CC251E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1112A16-C393-4FDF-9050-4AD82CC251EB}"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112A16-C393-4FDF-9050-4AD82CC251E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50A42E2-73C4-42A4-B68E-BBC28EFEA4D5}" type="datetimeFigureOut">
              <a:rPr lang="en-US" smtClean="0"/>
              <a:t>3/1/2014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112A16-C393-4FDF-9050-4AD82CC251EB}"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50A42E2-73C4-42A4-B68E-BBC28EFEA4D5}" type="datetimeFigureOut">
              <a:rPr lang="en-US" smtClean="0"/>
              <a:t>3/1/2014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1112A16-C393-4FDF-9050-4AD82CC251EB}"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0" y="0"/>
            <a:ext cx="9137073" cy="7634566"/>
          </a:xfrm>
          <a:prstGeom prst="rect">
            <a:avLst/>
          </a:prstGeom>
        </p:spPr>
      </p:pic>
      <p:sp>
        <p:nvSpPr>
          <p:cNvPr id="2" name="Title 1"/>
          <p:cNvSpPr>
            <a:spLocks noGrp="1"/>
          </p:cNvSpPr>
          <p:nvPr>
            <p:ph type="ctrTitle"/>
          </p:nvPr>
        </p:nvSpPr>
        <p:spPr>
          <a:xfrm>
            <a:off x="304800" y="228600"/>
            <a:ext cx="7406640" cy="1472184"/>
          </a:xfrm>
        </p:spPr>
        <p:txBody>
          <a:bodyPr/>
          <a:lstStyle/>
          <a:p>
            <a:r>
              <a:rPr lang="en-US" dirty="0" smtClean="0"/>
              <a:t>US-VA History SOL Review Materials – Settling in America</a:t>
            </a:r>
            <a:endParaRPr lang="en-US" dirty="0"/>
          </a:p>
        </p:txBody>
      </p:sp>
    </p:spTree>
    <p:extLst>
      <p:ext uri="{BB962C8B-B14F-4D97-AF65-F5344CB8AC3E}">
        <p14:creationId xmlns:p14="http://schemas.microsoft.com/office/powerpoint/2010/main" val="1825320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Colonies</a:t>
            </a:r>
            <a:endParaRPr lang="en-US" dirty="0"/>
          </a:p>
        </p:txBody>
      </p:sp>
      <p:sp>
        <p:nvSpPr>
          <p:cNvPr id="3" name="Content Placeholder 2"/>
          <p:cNvSpPr>
            <a:spLocks noGrp="1"/>
          </p:cNvSpPr>
          <p:nvPr>
            <p:ph sz="half" idx="1"/>
          </p:nvPr>
        </p:nvSpPr>
        <p:spPr/>
        <p:txBody>
          <a:bodyPr>
            <a:normAutofit lnSpcReduction="10000"/>
          </a:bodyPr>
          <a:lstStyle/>
          <a:p>
            <a:pPr marL="82296" indent="0">
              <a:buNone/>
            </a:pPr>
            <a:r>
              <a:rPr lang="en-US" dirty="0" smtClean="0"/>
              <a:t>The Middle Colonies were characterized by economic opportunity in many diverse fields, too. </a:t>
            </a:r>
          </a:p>
          <a:p>
            <a:r>
              <a:rPr lang="en-US" dirty="0" smtClean="0"/>
              <a:t>Shipbuilding</a:t>
            </a:r>
          </a:p>
          <a:p>
            <a:r>
              <a:rPr lang="en-US" dirty="0" smtClean="0"/>
              <a:t>Small farms, especially wheat</a:t>
            </a:r>
          </a:p>
          <a:p>
            <a:r>
              <a:rPr lang="en-US" dirty="0" smtClean="0"/>
              <a:t>Commercial centers for trade: New York, Philadelphia</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372214"/>
          </a:xfrm>
        </p:spPr>
      </p:pic>
      <p:sp>
        <p:nvSpPr>
          <p:cNvPr id="7" name="Rounded Rectangle 6"/>
          <p:cNvSpPr/>
          <p:nvPr/>
        </p:nvSpPr>
        <p:spPr>
          <a:xfrm>
            <a:off x="5105400" y="4191000"/>
            <a:ext cx="36576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Shipbuilding was a major industry in the Middle Colonies, which often engaged in trade – selling wheat and fish to the islands of the Caribbean for sugar, rum, or other imported goods. </a:t>
            </a:r>
            <a:endParaRPr lang="en-US" dirty="0"/>
          </a:p>
        </p:txBody>
      </p:sp>
    </p:spTree>
    <p:extLst>
      <p:ext uri="{BB962C8B-B14F-4D97-AF65-F5344CB8AC3E}">
        <p14:creationId xmlns:p14="http://schemas.microsoft.com/office/powerpoint/2010/main" val="2275650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858376" cy="6858000"/>
          </a:xfrm>
        </p:spPr>
      </p:pic>
      <p:sp>
        <p:nvSpPr>
          <p:cNvPr id="2" name="Title 1"/>
          <p:cNvSpPr>
            <a:spLocks noGrp="1"/>
          </p:cNvSpPr>
          <p:nvPr>
            <p:ph type="title"/>
          </p:nvPr>
        </p:nvSpPr>
        <p:spPr>
          <a:xfrm>
            <a:off x="198120" y="346364"/>
            <a:ext cx="7498080" cy="1143000"/>
          </a:xfrm>
        </p:spPr>
        <p:txBody>
          <a:bodyPr>
            <a:normAutofit fontScale="90000"/>
          </a:bodyPr>
          <a:lstStyle/>
          <a:p>
            <a:r>
              <a:rPr lang="en-US" dirty="0" smtClean="0">
                <a:solidFill>
                  <a:schemeClr val="bg1"/>
                </a:solidFill>
              </a:rPr>
              <a:t>The Middle Colonies Religious Toleration – The Quakers Way</a:t>
            </a:r>
            <a:endParaRPr lang="en-US" dirty="0">
              <a:solidFill>
                <a:schemeClr val="bg1"/>
              </a:solidFill>
            </a:endParaRPr>
          </a:p>
        </p:txBody>
      </p:sp>
      <p:sp>
        <p:nvSpPr>
          <p:cNvPr id="7" name="Rounded Rectangle 6"/>
          <p:cNvSpPr/>
          <p:nvPr/>
        </p:nvSpPr>
        <p:spPr>
          <a:xfrm>
            <a:off x="304800" y="4953000"/>
            <a:ext cx="77724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Quakers like William Penn were committed to the notion that all men were equal and each would find his own path toward God.  The entire region, though tolerated much religious diversity, whether it be the Quakers in Pennsylvania, the Huguenots, or the Jewish population which was thriving in New York among the Dutch.  Religious toleration was key to maintaining order in these colonies. </a:t>
            </a:r>
            <a:endParaRPr lang="en-US" dirty="0"/>
          </a:p>
        </p:txBody>
      </p:sp>
    </p:spTree>
    <p:extLst>
      <p:ext uri="{BB962C8B-B14F-4D97-AF65-F5344CB8AC3E}">
        <p14:creationId xmlns:p14="http://schemas.microsoft.com/office/powerpoint/2010/main" val="1036035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Colonies Government</a:t>
            </a:r>
            <a:endParaRPr lang="en-US" dirty="0"/>
          </a:p>
        </p:txBody>
      </p:sp>
      <p:sp>
        <p:nvSpPr>
          <p:cNvPr id="3" name="Content Placeholder 2"/>
          <p:cNvSpPr>
            <a:spLocks noGrp="1"/>
          </p:cNvSpPr>
          <p:nvPr>
            <p:ph idx="1"/>
          </p:nvPr>
        </p:nvSpPr>
        <p:spPr/>
        <p:txBody>
          <a:bodyPr/>
          <a:lstStyle/>
          <a:p>
            <a:pPr marL="82296" indent="0">
              <a:buNone/>
            </a:pPr>
            <a:r>
              <a:rPr lang="en-US" dirty="0" smtClean="0"/>
              <a:t>The Middle Colonies were very devoted to democratic principles.  The right to vote was restricted only by a property requirement – and land was easy to come by here. </a:t>
            </a:r>
          </a:p>
          <a:p>
            <a:pPr marL="82296" indent="0">
              <a:buNone/>
            </a:pPr>
            <a:r>
              <a:rPr lang="en-US" dirty="0" smtClean="0"/>
              <a:t>The Rights of Englishmen were guarded jealously in all of the colonies, especially in the Middle Colonies.</a:t>
            </a:r>
            <a:endParaRPr lang="en-US" dirty="0"/>
          </a:p>
        </p:txBody>
      </p:sp>
    </p:spTree>
    <p:extLst>
      <p:ext uri="{BB962C8B-B14F-4D97-AF65-F5344CB8AC3E}">
        <p14:creationId xmlns:p14="http://schemas.microsoft.com/office/powerpoint/2010/main" val="205704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Southern Colonies</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The Carolinas and several of the Chesapeake colonies relied heavily on plantation agriculture.  Cash crops like rice, indigo, and tobacco were common in the early colonial years.  These colonies would come to rely on slave labor, which had been common practice in the Caribbean.  Virginia first received shipments of slaves at Jamestown in 1619.</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676400"/>
            <a:ext cx="3657600" cy="2350325"/>
          </a:xfrm>
        </p:spPr>
      </p:pic>
      <p:sp>
        <p:nvSpPr>
          <p:cNvPr id="7" name="Rounded Rectangle 6"/>
          <p:cNvSpPr/>
          <p:nvPr/>
        </p:nvSpPr>
        <p:spPr>
          <a:xfrm>
            <a:off x="5257800" y="4267200"/>
            <a:ext cx="37338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Southern colonies attempted to enslave Indians first, but increasingly relied on indentured servants and slaves to run their rice, indigo, and tobacco plantations in the 17</a:t>
            </a:r>
            <a:r>
              <a:rPr lang="en-US" baseline="30000" dirty="0" smtClean="0"/>
              <a:t>th</a:t>
            </a:r>
            <a:r>
              <a:rPr lang="en-US" dirty="0" smtClean="0"/>
              <a:t> and 18</a:t>
            </a:r>
            <a:r>
              <a:rPr lang="en-US" baseline="30000" dirty="0" smtClean="0"/>
              <a:t>th</a:t>
            </a:r>
            <a:r>
              <a:rPr lang="en-US" dirty="0" smtClean="0"/>
              <a:t> Centuries. </a:t>
            </a:r>
            <a:endParaRPr lang="en-US" dirty="0"/>
          </a:p>
        </p:txBody>
      </p:sp>
    </p:spTree>
    <p:extLst>
      <p:ext uri="{BB962C8B-B14F-4D97-AF65-F5344CB8AC3E}">
        <p14:creationId xmlns:p14="http://schemas.microsoft.com/office/powerpoint/2010/main" val="642822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Southern Colonies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smtClean="0"/>
              <a:t>The Southern Colonies had two different economies really.  In the tidewater area, plantations grew cash crops like rice, indigo, and tobacco – cotton would come along later. </a:t>
            </a:r>
          </a:p>
          <a:p>
            <a:pPr marL="82296" indent="0">
              <a:buNone/>
            </a:pPr>
            <a:r>
              <a:rPr lang="en-US" dirty="0" smtClean="0"/>
              <a:t>In the backcountry, most Southerners were small subsistence farmers.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76400"/>
            <a:ext cx="3657600" cy="2934803"/>
          </a:xfrm>
        </p:spPr>
      </p:pic>
      <p:sp>
        <p:nvSpPr>
          <p:cNvPr id="6" name="Rounded Rectangle 5"/>
          <p:cNvSpPr/>
          <p:nvPr/>
        </p:nvSpPr>
        <p:spPr>
          <a:xfrm>
            <a:off x="5181600" y="4800600"/>
            <a:ext cx="3581400" cy="1219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Wealthy plantation owners exported their cash crops; poor small farmers grew food and subsistence goods only. </a:t>
            </a:r>
            <a:endParaRPr lang="en-US" dirty="0"/>
          </a:p>
        </p:txBody>
      </p:sp>
    </p:spTree>
    <p:extLst>
      <p:ext uri="{BB962C8B-B14F-4D97-AF65-F5344CB8AC3E}">
        <p14:creationId xmlns:p14="http://schemas.microsoft.com/office/powerpoint/2010/main" val="3514101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Southern Colonies Society</a:t>
            </a:r>
            <a:endParaRPr lang="en-US" dirty="0"/>
          </a:p>
        </p:txBody>
      </p:sp>
      <p:sp>
        <p:nvSpPr>
          <p:cNvPr id="3" name="Content Placeholder 2"/>
          <p:cNvSpPr>
            <a:spLocks noGrp="1"/>
          </p:cNvSpPr>
          <p:nvPr>
            <p:ph sz="half" idx="1"/>
          </p:nvPr>
        </p:nvSpPr>
        <p:spPr>
          <a:xfrm>
            <a:off x="1143000" y="1524000"/>
            <a:ext cx="3950208" cy="4953000"/>
          </a:xfrm>
        </p:spPr>
        <p:txBody>
          <a:bodyPr>
            <a:normAutofit lnSpcReduction="10000"/>
          </a:bodyPr>
          <a:lstStyle/>
          <a:p>
            <a:pPr marL="82296" indent="0">
              <a:buNone/>
            </a:pPr>
            <a:r>
              <a:rPr lang="en-US" dirty="0" smtClean="0"/>
              <a:t>In Southern Society, the standing of families was measured by proximity to power in the government and wealth – which was measured in the land one owned.  Social status was not easily achieved, and small farmers had little opportunity to move up in social status.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00200"/>
            <a:ext cx="3657600" cy="2667638"/>
          </a:xfrm>
        </p:spPr>
      </p:pic>
      <p:sp>
        <p:nvSpPr>
          <p:cNvPr id="6" name="Rounded Rectangle 5"/>
          <p:cNvSpPr/>
          <p:nvPr/>
        </p:nvSpPr>
        <p:spPr>
          <a:xfrm>
            <a:off x="5029200" y="4405744"/>
            <a:ext cx="4038600" cy="229985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George Washington knew how to make his way up in Southern society.  He married the wealthy widow,  Martha </a:t>
            </a:r>
            <a:r>
              <a:rPr lang="en-US" dirty="0" err="1" smtClean="0"/>
              <a:t>Custis</a:t>
            </a:r>
            <a:r>
              <a:rPr lang="en-US" dirty="0" smtClean="0"/>
              <a:t> in his youth, thus inheriting her vast landholdings.  This was the way to power in the South.  He loved her, too.  Perfect wedding…</a:t>
            </a:r>
            <a:endParaRPr lang="en-US" dirty="0"/>
          </a:p>
        </p:txBody>
      </p:sp>
    </p:spTree>
    <p:extLst>
      <p:ext uri="{BB962C8B-B14F-4D97-AF65-F5344CB8AC3E}">
        <p14:creationId xmlns:p14="http://schemas.microsoft.com/office/powerpoint/2010/main" val="644206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Southern Political System</a:t>
            </a:r>
            <a:endParaRPr lang="en-US" dirty="0"/>
          </a:p>
        </p:txBody>
      </p:sp>
      <p:sp>
        <p:nvSpPr>
          <p:cNvPr id="6" name="Content Placeholder 5"/>
          <p:cNvSpPr>
            <a:spLocks noGrp="1"/>
          </p:cNvSpPr>
          <p:nvPr>
            <p:ph idx="1"/>
          </p:nvPr>
        </p:nvSpPr>
        <p:spPr/>
        <p:txBody>
          <a:bodyPr/>
          <a:lstStyle/>
          <a:p>
            <a:pPr marL="82296" indent="0">
              <a:buNone/>
            </a:pPr>
            <a:r>
              <a:rPr lang="en-US" dirty="0" smtClean="0"/>
              <a:t>For all practical purposes, wealthy plantation owners exercised all of the power in Southern Society. </a:t>
            </a:r>
          </a:p>
          <a:p>
            <a:pPr marL="82296" indent="0">
              <a:buNone/>
            </a:pPr>
            <a:r>
              <a:rPr lang="en-US" dirty="0"/>
              <a:t/>
            </a:r>
            <a:br>
              <a:rPr lang="en-US" dirty="0"/>
            </a:br>
            <a:r>
              <a:rPr lang="en-US" dirty="0" smtClean="0"/>
              <a:t>It was the least democratic region.  Many small landowners were not represented in the state legislatures.  Slaves and indentured servants were completely without political power. </a:t>
            </a:r>
            <a:endParaRPr lang="en-US" dirty="0"/>
          </a:p>
        </p:txBody>
      </p:sp>
    </p:spTree>
    <p:extLst>
      <p:ext uri="{BB962C8B-B14F-4D97-AF65-F5344CB8AC3E}">
        <p14:creationId xmlns:p14="http://schemas.microsoft.com/office/powerpoint/2010/main" val="1963709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35608" y="228600"/>
            <a:ext cx="7498080" cy="685800"/>
          </a:xfrm>
        </p:spPr>
        <p:txBody>
          <a:bodyPr>
            <a:normAutofit fontScale="90000"/>
          </a:bodyPr>
          <a:lstStyle/>
          <a:p>
            <a:r>
              <a:rPr lang="en-US" dirty="0" smtClean="0"/>
              <a:t>Indentured Servants</a:t>
            </a:r>
            <a:endParaRPr lang="en-US" dirty="0"/>
          </a:p>
        </p:txBody>
      </p:sp>
      <p:sp>
        <p:nvSpPr>
          <p:cNvPr id="5" name="Content Placeholder 4"/>
          <p:cNvSpPr>
            <a:spLocks noGrp="1"/>
          </p:cNvSpPr>
          <p:nvPr>
            <p:ph sz="half" idx="1"/>
          </p:nvPr>
        </p:nvSpPr>
        <p:spPr>
          <a:xfrm>
            <a:off x="1447800" y="4724400"/>
            <a:ext cx="7239000" cy="2133600"/>
          </a:xfrm>
        </p:spPr>
        <p:txBody>
          <a:bodyPr>
            <a:normAutofit fontScale="70000" lnSpcReduction="20000"/>
          </a:bodyPr>
          <a:lstStyle/>
          <a:p>
            <a:pPr marL="82296" indent="0">
              <a:buNone/>
            </a:pPr>
            <a:r>
              <a:rPr lang="en-US" dirty="0" smtClean="0"/>
              <a:t>Indentured servants generally signed a four to seven year contract to work in exchange for passage to the New World.  If they lived through the term – and most did not due to disease in the Chesapeake and Southern Colonies – they would inherit land, tools, and some small payment from their sponsors.  By the late 1700s, the system was in decline because purchasing enslaved laborers was cheaper and more efficient, even if it was morally reprehensible and unconscionable.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371600" y="914400"/>
            <a:ext cx="7467600" cy="3841162"/>
          </a:xfrm>
        </p:spPr>
      </p:pic>
    </p:spTree>
    <p:extLst>
      <p:ext uri="{BB962C8B-B14F-4D97-AF65-F5344CB8AC3E}">
        <p14:creationId xmlns:p14="http://schemas.microsoft.com/office/powerpoint/2010/main" val="1650066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Enslaved</a:t>
            </a:r>
            <a:endParaRPr lang="en-US" dirty="0"/>
          </a:p>
        </p:txBody>
      </p:sp>
      <p:sp>
        <p:nvSpPr>
          <p:cNvPr id="3" name="Content Placeholder 2"/>
          <p:cNvSpPr>
            <a:spLocks noGrp="1"/>
          </p:cNvSpPr>
          <p:nvPr>
            <p:ph sz="half" idx="1"/>
          </p:nvPr>
        </p:nvSpPr>
        <p:spPr>
          <a:xfrm>
            <a:off x="1066800" y="1524000"/>
            <a:ext cx="4026408" cy="5105400"/>
          </a:xfrm>
        </p:spPr>
        <p:txBody>
          <a:bodyPr>
            <a:normAutofit fontScale="85000" lnSpcReduction="10000"/>
          </a:bodyPr>
          <a:lstStyle/>
          <a:p>
            <a:pPr marL="82296" indent="0">
              <a:buNone/>
            </a:pPr>
            <a:r>
              <a:rPr lang="en-US" dirty="0" smtClean="0"/>
              <a:t>The first slaves were brought to Jamestown in 1619 and may have been treated as indentured servants; however, by the 1640s, enslaved people were being imported and a system of race-based, hereditary slavery was flourishing in the South.  Cash crops like rice required slave laborers who were expert at growing the produce.  Slaves were horribly abused and offered no opportunities for social mobility.</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600200"/>
            <a:ext cx="3001230" cy="4664075"/>
          </a:xfrm>
        </p:spPr>
      </p:pic>
    </p:spTree>
    <p:extLst>
      <p:ext uri="{BB962C8B-B14F-4D97-AF65-F5344CB8AC3E}">
        <p14:creationId xmlns:p14="http://schemas.microsoft.com/office/powerpoint/2010/main" val="608857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Great Awakening led to the Revolutionary War… over time. </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The Great Awakening was a movement among Methodist and Baptist ministers who preached that men and women must have a personal relationship with God to find salvation.  It undermined the importance of Church membership and made the ministers of local churches diminished in terms of importance.  Many historians argue that the Great Awakening legitimized dissent against the ministers and Churches – which in turn led to dissent against England!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600200"/>
            <a:ext cx="3344244" cy="4038600"/>
          </a:xfrm>
        </p:spPr>
      </p:pic>
    </p:spTree>
    <p:extLst>
      <p:ext uri="{BB962C8B-B14F-4D97-AF65-F5344CB8AC3E}">
        <p14:creationId xmlns:p14="http://schemas.microsoft.com/office/powerpoint/2010/main" val="3336289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 First and Cruelest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447800"/>
            <a:ext cx="4876800" cy="32512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21391">
            <a:off x="5747143" y="1717966"/>
            <a:ext cx="3153103" cy="2438400"/>
          </a:xfrm>
          <a:prstGeom prst="rect">
            <a:avLst/>
          </a:prstGeom>
        </p:spPr>
      </p:pic>
      <p:sp>
        <p:nvSpPr>
          <p:cNvPr id="6" name="Rounded Rectangle 5"/>
          <p:cNvSpPr/>
          <p:nvPr/>
        </p:nvSpPr>
        <p:spPr>
          <a:xfrm>
            <a:off x="1524000" y="4800600"/>
            <a:ext cx="7162800" cy="182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Spanish “discovery” of North America was perhaps accidental, but their purposes were not when they arrived.  Armed with guns, germs (smallpox in particular), steel weapons, and domesticated animals, the Spanish took over using violent force to enslave Native Americans.  This, coupled with a religious zealotry which rationalized even the most brutal practices in the minds of the conquistadors, led to devastation. </a:t>
            </a:r>
            <a:endParaRPr lang="en-US" dirty="0"/>
          </a:p>
        </p:txBody>
      </p:sp>
    </p:spTree>
    <p:extLst>
      <p:ext uri="{BB962C8B-B14F-4D97-AF65-F5344CB8AC3E}">
        <p14:creationId xmlns:p14="http://schemas.microsoft.com/office/powerpoint/2010/main" val="2172579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Laissez-Faire Free Enterprise</a:t>
            </a:r>
            <a:endParaRPr lang="en-US" dirty="0"/>
          </a:p>
        </p:txBody>
      </p:sp>
      <p:sp>
        <p:nvSpPr>
          <p:cNvPr id="5" name="Content Placeholder 4"/>
          <p:cNvSpPr>
            <a:spLocks noGrp="1"/>
          </p:cNvSpPr>
          <p:nvPr>
            <p:ph idx="1"/>
          </p:nvPr>
        </p:nvSpPr>
        <p:spPr/>
        <p:txBody>
          <a:bodyPr/>
          <a:lstStyle/>
          <a:p>
            <a:pPr marL="82296" indent="0">
              <a:buNone/>
            </a:pPr>
            <a:r>
              <a:rPr lang="en-US" dirty="0" smtClean="0"/>
              <a:t>Throughout the American colonies, the </a:t>
            </a:r>
            <a:r>
              <a:rPr lang="en-US" i="1" u="sng" dirty="0" smtClean="0"/>
              <a:t>private ownership of property </a:t>
            </a:r>
            <a:r>
              <a:rPr lang="en-US" dirty="0" smtClean="0"/>
              <a:t>was commonly accepted as a part of </a:t>
            </a:r>
            <a:r>
              <a:rPr lang="en-US" i="1" u="sng" dirty="0" smtClean="0"/>
              <a:t>natural law</a:t>
            </a:r>
            <a:r>
              <a:rPr lang="en-US" dirty="0" smtClean="0"/>
              <a:t>, and </a:t>
            </a:r>
            <a:r>
              <a:rPr lang="en-US" i="1" u="sng" dirty="0" smtClean="0"/>
              <a:t>free enterprise</a:t>
            </a:r>
            <a:r>
              <a:rPr lang="en-US" dirty="0" smtClean="0"/>
              <a:t> for business was expected.  What a man made with his own hands was his – whether that be ironworks or what he grew on his farm.</a:t>
            </a:r>
          </a:p>
          <a:p>
            <a:pPr marL="82296" indent="0">
              <a:buNone/>
            </a:pPr>
            <a:r>
              <a:rPr lang="en-US" dirty="0" smtClean="0"/>
              <a:t>Charging high prices for goods, however, was considered </a:t>
            </a:r>
            <a:r>
              <a:rPr lang="en-US" i="1" u="sng" dirty="0" smtClean="0"/>
              <a:t>usury</a:t>
            </a:r>
            <a:r>
              <a:rPr lang="en-US" dirty="0" smtClean="0"/>
              <a:t> and discouraged. </a:t>
            </a:r>
            <a:endParaRPr lang="en-US" dirty="0"/>
          </a:p>
        </p:txBody>
      </p:sp>
    </p:spTree>
    <p:extLst>
      <p:ext uri="{BB962C8B-B14F-4D97-AF65-F5344CB8AC3E}">
        <p14:creationId xmlns:p14="http://schemas.microsoft.com/office/powerpoint/2010/main" val="1255817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English: Land Hungry, Violent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371600"/>
            <a:ext cx="4590788" cy="3265198"/>
          </a:xfrm>
        </p:spPr>
      </p:pic>
      <p:sp>
        <p:nvSpPr>
          <p:cNvPr id="5" name="Rounded Rectangle 4"/>
          <p:cNvSpPr/>
          <p:nvPr/>
        </p:nvSpPr>
        <p:spPr>
          <a:xfrm>
            <a:off x="1371600" y="4724400"/>
            <a:ext cx="73914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English colonists in the Americas were less zealous in their desire to convert Indians to Christianity, but encroached upon their land heavily.  Englishmen were frequently involved in fighting with the Indians due to competition for land and resources, as in the picture above in Jamestown, 1622.   Compared to the French – who were devoted to trade and much more tolerant of religious differences </a:t>
            </a:r>
            <a:r>
              <a:rPr lang="en-US" dirty="0" smtClean="0"/>
              <a:t>and cooperative with Native Americans – </a:t>
            </a:r>
            <a:r>
              <a:rPr lang="en-US" dirty="0" smtClean="0"/>
              <a:t>both the English and the Spanish were brutal </a:t>
            </a:r>
            <a:r>
              <a:rPr lang="en-US" dirty="0" smtClean="0"/>
              <a:t>conquerors. </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08758">
            <a:off x="6377598" y="1393750"/>
            <a:ext cx="1567928" cy="3155703"/>
          </a:xfrm>
          <a:prstGeom prst="rect">
            <a:avLst/>
          </a:prstGeom>
        </p:spPr>
      </p:pic>
    </p:spTree>
    <p:extLst>
      <p:ext uri="{BB962C8B-B14F-4D97-AF65-F5344CB8AC3E}">
        <p14:creationId xmlns:p14="http://schemas.microsoft.com/office/powerpoint/2010/main" val="649750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Jamestown: The First Permanent English Colony in the New World</a:t>
            </a:r>
            <a:endParaRPr lang="en-US" dirty="0"/>
          </a:p>
        </p:txBody>
      </p:sp>
      <p:sp>
        <p:nvSpPr>
          <p:cNvPr id="4" name="Content Placeholder 3"/>
          <p:cNvSpPr>
            <a:spLocks noGrp="1"/>
          </p:cNvSpPr>
          <p:nvPr>
            <p:ph sz="half" idx="1"/>
          </p:nvPr>
        </p:nvSpPr>
        <p:spPr>
          <a:xfrm>
            <a:off x="1295400" y="1524000"/>
            <a:ext cx="3797808" cy="4800600"/>
          </a:xfrm>
        </p:spPr>
        <p:txBody>
          <a:bodyPr>
            <a:normAutofit lnSpcReduction="10000"/>
          </a:bodyPr>
          <a:lstStyle/>
          <a:p>
            <a:pPr marL="82296" indent="0">
              <a:buNone/>
            </a:pPr>
            <a:r>
              <a:rPr lang="en-US" dirty="0" smtClean="0"/>
              <a:t>Jamestown was the first permanent English Colony, established in 1607 by a joint-stock company – the Virginia Company of </a:t>
            </a:r>
            <a:r>
              <a:rPr lang="en-US" dirty="0" smtClean="0"/>
              <a:t>London – as a business venture.  </a:t>
            </a:r>
            <a:r>
              <a:rPr lang="en-US" dirty="0" smtClean="0"/>
              <a:t>Recall that the Lost Colony of Roanoke Island had mysteriously disappeared in the 1580s.</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524000"/>
            <a:ext cx="3657600" cy="2473841"/>
          </a:xfrm>
        </p:spPr>
      </p:pic>
      <p:sp>
        <p:nvSpPr>
          <p:cNvPr id="7" name="Rounded Rectangle 6"/>
          <p:cNvSpPr/>
          <p:nvPr/>
        </p:nvSpPr>
        <p:spPr>
          <a:xfrm>
            <a:off x="5029200" y="4038600"/>
            <a:ext cx="39624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solidFill>
                  <a:schemeClr val="tx2">
                    <a:lumMod val="50000"/>
                  </a:schemeClr>
                </a:solidFill>
              </a:rPr>
              <a:t>Jamestown is also responsible for two other firsts – very different in nature:</a:t>
            </a:r>
          </a:p>
          <a:p>
            <a:pPr marL="342900" indent="-342900">
              <a:buAutoNum type="arabicPeriod"/>
            </a:pPr>
            <a:r>
              <a:rPr lang="en-US" dirty="0" smtClean="0"/>
              <a:t>The first representative assembly in the New World, the Virginia House of Burgesses, was established in 1619.</a:t>
            </a:r>
          </a:p>
          <a:p>
            <a:pPr marL="400050" indent="-400050">
              <a:buAutoNum type="romanUcPeriod" startAt="2"/>
            </a:pPr>
            <a:r>
              <a:rPr lang="en-US" dirty="0" smtClean="0"/>
              <a:t>In the same year, the first slaves </a:t>
            </a:r>
          </a:p>
          <a:p>
            <a:r>
              <a:rPr lang="en-US" dirty="0"/>
              <a:t> </a:t>
            </a:r>
            <a:r>
              <a:rPr lang="en-US" dirty="0" smtClean="0"/>
              <a:t>     were brought to Jamestown.</a:t>
            </a:r>
            <a:endParaRPr lang="en-US" dirty="0"/>
          </a:p>
        </p:txBody>
      </p:sp>
    </p:spTree>
    <p:extLst>
      <p:ext uri="{BB962C8B-B14F-4D97-AF65-F5344CB8AC3E}">
        <p14:creationId xmlns:p14="http://schemas.microsoft.com/office/powerpoint/2010/main" val="1163340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New England Colonies</a:t>
            </a:r>
            <a:endParaRPr lang="en-US" dirty="0"/>
          </a:p>
        </p:txBody>
      </p:sp>
      <p:sp>
        <p:nvSpPr>
          <p:cNvPr id="7" name="Content Placeholder 6"/>
          <p:cNvSpPr>
            <a:spLocks noGrp="1"/>
          </p:cNvSpPr>
          <p:nvPr>
            <p:ph sz="half" idx="1"/>
          </p:nvPr>
        </p:nvSpPr>
        <p:spPr/>
        <p:txBody>
          <a:bodyPr>
            <a:normAutofit fontScale="92500" lnSpcReduction="10000"/>
          </a:bodyPr>
          <a:lstStyle/>
          <a:p>
            <a:pPr marL="82296" indent="0">
              <a:buNone/>
            </a:pPr>
            <a:r>
              <a:rPr lang="en-US" dirty="0" smtClean="0"/>
              <a:t>The New England colonies were generally settled by people seeking an end to religious persecution, like the Puritans and the Pilgrims. </a:t>
            </a:r>
          </a:p>
          <a:p>
            <a:pPr marL="82296" indent="0">
              <a:buNone/>
            </a:pPr>
            <a:r>
              <a:rPr lang="en-US" dirty="0" smtClean="0"/>
              <a:t>The Puritans signed the Mayflower Compact, and believed in direct democracy via town meetings – within strict religious parameters.</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600200"/>
            <a:ext cx="3657600" cy="2474163"/>
          </a:xfrm>
        </p:spPr>
      </p:pic>
      <p:sp>
        <p:nvSpPr>
          <p:cNvPr id="3" name="Rounded Rectangle 2"/>
          <p:cNvSpPr/>
          <p:nvPr/>
        </p:nvSpPr>
        <p:spPr>
          <a:xfrm>
            <a:off x="5181600" y="4267200"/>
            <a:ext cx="36576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Although they came to America seeking to escape religious persecution themselves,  the Puritans and the Pilgrims were not devoted to religious toleration – in fact, they hanged some dissenters. </a:t>
            </a:r>
            <a:endParaRPr lang="en-US" dirty="0"/>
          </a:p>
        </p:txBody>
      </p:sp>
    </p:spTree>
    <p:extLst>
      <p:ext uri="{BB962C8B-B14F-4D97-AF65-F5344CB8AC3E}">
        <p14:creationId xmlns:p14="http://schemas.microsoft.com/office/powerpoint/2010/main" val="391696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England Colonies</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Shipbuilding</a:t>
            </a:r>
          </a:p>
          <a:p>
            <a:r>
              <a:rPr lang="en-US" dirty="0" smtClean="0"/>
              <a:t>Fishing</a:t>
            </a:r>
          </a:p>
          <a:p>
            <a:r>
              <a:rPr lang="en-US" dirty="0" smtClean="0"/>
              <a:t>Lumbering</a:t>
            </a:r>
          </a:p>
          <a:p>
            <a:r>
              <a:rPr lang="en-US" dirty="0" smtClean="0"/>
              <a:t>Small Farms</a:t>
            </a:r>
          </a:p>
          <a:p>
            <a:r>
              <a:rPr lang="en-US" dirty="0" smtClean="0"/>
              <a:t>Manufacturing </a:t>
            </a:r>
          </a:p>
          <a:p>
            <a:pPr marL="82296" indent="0">
              <a:buNone/>
            </a:pPr>
            <a:endParaRPr lang="en-US" dirty="0"/>
          </a:p>
          <a:p>
            <a:pPr marL="82296" indent="0">
              <a:buNone/>
            </a:pPr>
            <a:r>
              <a:rPr lang="en-US" dirty="0" smtClean="0"/>
              <a:t>In the New England colonies, the Puritan values of hard work and thrift were much celebrated in a diverse economy.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371600"/>
            <a:ext cx="3616097" cy="4664075"/>
          </a:xfrm>
        </p:spPr>
      </p:pic>
    </p:spTree>
    <p:extLst>
      <p:ext uri="{BB962C8B-B14F-4D97-AF65-F5344CB8AC3E}">
        <p14:creationId xmlns:p14="http://schemas.microsoft.com/office/powerpoint/2010/main" val="4172931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England Society</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There was a strong relationship between Church and State, and religious dissenters were kicked out of Massachusetts, for example.  Social standing in most of the New England colonies depended upon your standing in a particular church.  Dissenters founded both Rhode Island and Connecticut.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657600" cy="2410140"/>
          </a:xfrm>
        </p:spPr>
      </p:pic>
      <p:sp>
        <p:nvSpPr>
          <p:cNvPr id="6" name="Rounded Rectangle 5"/>
          <p:cNvSpPr/>
          <p:nvPr/>
        </p:nvSpPr>
        <p:spPr>
          <a:xfrm>
            <a:off x="5105400" y="4114800"/>
            <a:ext cx="3657600" cy="2133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John </a:t>
            </a:r>
            <a:r>
              <a:rPr lang="en-US" dirty="0" err="1" smtClean="0"/>
              <a:t>Winthop</a:t>
            </a:r>
            <a:r>
              <a:rPr lang="en-US" dirty="0" smtClean="0"/>
              <a:t> said that his followers would be “as a City Upon a Hill.”  Everyone would see whether or not they dealt justly with their God – and they would be judged – by man and by God – accordingly. </a:t>
            </a:r>
            <a:endParaRPr lang="en-US" dirty="0"/>
          </a:p>
        </p:txBody>
      </p:sp>
    </p:spTree>
    <p:extLst>
      <p:ext uri="{BB962C8B-B14F-4D97-AF65-F5344CB8AC3E}">
        <p14:creationId xmlns:p14="http://schemas.microsoft.com/office/powerpoint/2010/main" val="2592868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In New England, there were town hall meetings and direct democracy.</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62200" y="1752600"/>
            <a:ext cx="5070451" cy="4495800"/>
          </a:xfrm>
        </p:spPr>
      </p:pic>
    </p:spTree>
    <p:extLst>
      <p:ext uri="{BB962C8B-B14F-4D97-AF65-F5344CB8AC3E}">
        <p14:creationId xmlns:p14="http://schemas.microsoft.com/office/powerpoint/2010/main" val="1601499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Colonies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smtClean="0"/>
              <a:t>Most of the Middle Colonies were much more devoted to toleration.  They were very diverse regions in terms of nationalities and religion.  In the Middle colonies, there was much economic opportunity.  The Middle colonists were pro-business.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676400"/>
            <a:ext cx="3657600" cy="2798680"/>
          </a:xfrm>
        </p:spPr>
      </p:pic>
      <p:sp>
        <p:nvSpPr>
          <p:cNvPr id="6" name="Rounded Rectangle 5"/>
          <p:cNvSpPr/>
          <p:nvPr/>
        </p:nvSpPr>
        <p:spPr>
          <a:xfrm>
            <a:off x="5105400" y="4648200"/>
            <a:ext cx="37338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Members of the Quaker faith – such as Pennsylvania’s William Penn – were devoted to religious toleration and treating all men equally – even Native Americans. </a:t>
            </a:r>
            <a:endParaRPr lang="en-US" dirty="0"/>
          </a:p>
        </p:txBody>
      </p:sp>
    </p:spTree>
    <p:extLst>
      <p:ext uri="{BB962C8B-B14F-4D97-AF65-F5344CB8AC3E}">
        <p14:creationId xmlns:p14="http://schemas.microsoft.com/office/powerpoint/2010/main" val="387251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3324</TotalTime>
  <Words>1367</Words>
  <Application>Microsoft Office PowerPoint</Application>
  <PresentationFormat>On-screen Show (4:3)</PresentationFormat>
  <Paragraphs>63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Solstice</vt:lpstr>
      <vt:lpstr>US-VA History SOL Review Materials – Settling in America</vt:lpstr>
      <vt:lpstr>The Spanish: First and Cruelest</vt:lpstr>
      <vt:lpstr>The English: Land Hungry, Violent</vt:lpstr>
      <vt:lpstr>Jamestown: The First Permanent English Colony in the New World</vt:lpstr>
      <vt:lpstr>The New England Colonies</vt:lpstr>
      <vt:lpstr>New England Colonies</vt:lpstr>
      <vt:lpstr>New England Society</vt:lpstr>
      <vt:lpstr>In New England, there were town hall meetings and direct democracy.</vt:lpstr>
      <vt:lpstr>The Middle Colonies</vt:lpstr>
      <vt:lpstr>Middle Colonies</vt:lpstr>
      <vt:lpstr>The Middle Colonies Religious Toleration – The Quakers Way</vt:lpstr>
      <vt:lpstr>Middle Colonies Government</vt:lpstr>
      <vt:lpstr>The Southern Colonies</vt:lpstr>
      <vt:lpstr>The Southern Colonies</vt:lpstr>
      <vt:lpstr>Southern Colonies Society</vt:lpstr>
      <vt:lpstr>Southern Political System</vt:lpstr>
      <vt:lpstr>Indentured Servants</vt:lpstr>
      <vt:lpstr>The Enslaved</vt:lpstr>
      <vt:lpstr>The Great Awakening led to the Revolutionary War… over time. </vt:lpstr>
      <vt:lpstr>Laissez-Faire Free Enterprise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History SOL Review Materials – Settling in America</dc:title>
  <dc:creator>Adam</dc:creator>
  <cp:lastModifiedBy>Adam</cp:lastModifiedBy>
  <cp:revision>15</cp:revision>
  <dcterms:created xsi:type="dcterms:W3CDTF">2014-03-01T15:56:11Z</dcterms:created>
  <dcterms:modified xsi:type="dcterms:W3CDTF">2014-03-03T23:26:33Z</dcterms:modified>
</cp:coreProperties>
</file>